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20" r:id="rId2"/>
    <p:sldId id="439" r:id="rId3"/>
    <p:sldId id="511" r:id="rId4"/>
    <p:sldId id="512" r:id="rId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000"/>
    <a:srgbClr val="3366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78" autoAdjust="0"/>
    <p:restoredTop sz="72727" autoAdjust="0"/>
  </p:normalViewPr>
  <p:slideViewPr>
    <p:cSldViewPr showGuides="1">
      <p:cViewPr varScale="1">
        <p:scale>
          <a:sx n="94" d="100"/>
          <a:sy n="94" d="100"/>
        </p:scale>
        <p:origin x="1356" y="96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4/03/2020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4/03/2020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0846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8201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2859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CSIRO: positive impact 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CSIRO: positive impact 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CSIRO: positive impact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CSIRO: positive impact  |  Presentation title  |  Presenter name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/>
              <a:t>CSIRO: positive impact  |  Presentation title  |  Presenter name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/>
              <a:t>  |</a:t>
            </a:r>
          </a:p>
        </p:txBody>
      </p:sp>
      <p:sp>
        <p:nvSpPr>
          <p:cNvPr id="36" name="AutoShape 4"/>
          <p:cNvSpPr>
            <a:spLocks noChangeAspect="1" noChangeArrowheads="1" noTextEdit="1"/>
          </p:cNvSpPr>
          <p:nvPr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0000" y="2492896"/>
            <a:ext cx="8460472" cy="3342755"/>
          </a:xfrm>
        </p:spPr>
        <p:txBody>
          <a:bodyPr/>
          <a:lstStyle/>
          <a:p>
            <a:r>
              <a:rPr lang="en-AU" dirty="0"/>
              <a:t>China Scholarship Council (CSC)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</a:t>
            </a:fld>
            <a:r>
              <a:rPr lang="en-AU" dirty="0"/>
              <a:t>  |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594" y="412849"/>
            <a:ext cx="7380312" cy="852487"/>
          </a:xfrm>
        </p:spPr>
        <p:txBody>
          <a:bodyPr>
            <a:normAutofit fontScale="90000"/>
          </a:bodyPr>
          <a:lstStyle/>
          <a:p>
            <a:r>
              <a:rPr lang="en-AU" dirty="0"/>
              <a:t>Background of  Chinas Scholarship council (CSC) and CSIRO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173665" cy="4320480"/>
          </a:xfrm>
        </p:spPr>
        <p:txBody>
          <a:bodyPr>
            <a:noAutofit/>
          </a:bodyPr>
          <a:lstStyle/>
          <a:p>
            <a:pPr algn="just"/>
            <a:r>
              <a:rPr lang="en-AU" sz="2200" dirty="0"/>
              <a:t>CSIRO has had a relationship with China’s Ministry of Education’s (</a:t>
            </a:r>
            <a:r>
              <a:rPr lang="en-AU" sz="2200" dirty="0" err="1"/>
              <a:t>MoE</a:t>
            </a:r>
            <a:r>
              <a:rPr lang="en-AU" sz="2200" dirty="0"/>
              <a:t>) China Scholarship Council (CSC) since 2005; </a:t>
            </a:r>
          </a:p>
          <a:p>
            <a:pPr marL="0" indent="0" algn="just">
              <a:buNone/>
            </a:pPr>
            <a:endParaRPr lang="en-AU" sz="2200" dirty="0"/>
          </a:p>
          <a:p>
            <a:pPr algn="just"/>
            <a:r>
              <a:rPr lang="en-AU" sz="2200" dirty="0"/>
              <a:t>CSIRO has hosted PhD students and Visiting Scholars through the CSC, funded by </a:t>
            </a:r>
            <a:r>
              <a:rPr lang="en-AU" sz="2200" dirty="0" err="1"/>
              <a:t>MoE</a:t>
            </a:r>
            <a:r>
              <a:rPr lang="en-AU" sz="2200" dirty="0"/>
              <a:t> since 2007; </a:t>
            </a:r>
          </a:p>
          <a:p>
            <a:pPr marL="0" indent="0" algn="just">
              <a:buNone/>
            </a:pPr>
            <a:endParaRPr lang="en-AU" sz="2200" dirty="0"/>
          </a:p>
          <a:p>
            <a:pPr algn="just"/>
            <a:r>
              <a:rPr lang="en-AU" sz="2200" dirty="0"/>
              <a:t>In 2013, the MoU agreed to increase the number of intake to: 100 places for PhD student and 25 places for Scholars. </a:t>
            </a:r>
          </a:p>
          <a:p>
            <a:pPr algn="just"/>
            <a:endParaRPr lang="en-AU" sz="2200" dirty="0"/>
          </a:p>
          <a:p>
            <a:pPr marL="0" indent="0" algn="just">
              <a:buNone/>
            </a:pPr>
            <a:endParaRPr lang="en-AU" sz="2200" dirty="0"/>
          </a:p>
          <a:p>
            <a:pPr algn="just"/>
            <a:endParaRPr lang="en-AU" sz="2200" dirty="0"/>
          </a:p>
          <a:p>
            <a:pPr algn="just"/>
            <a:endParaRPr lang="en-AU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</a:t>
            </a:fld>
            <a:r>
              <a:rPr lang="en-AU"/>
              <a:t>  |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249" y="348055"/>
            <a:ext cx="7380312" cy="852487"/>
          </a:xfrm>
        </p:spPr>
        <p:txBody>
          <a:bodyPr>
            <a:normAutofit/>
          </a:bodyPr>
          <a:lstStyle/>
          <a:p>
            <a:r>
              <a:rPr lang="en-AU" dirty="0"/>
              <a:t>Key Points of MoU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249" y="1268760"/>
            <a:ext cx="8173665" cy="43204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AU" sz="2200" dirty="0"/>
              <a:t>Program Overview:</a:t>
            </a:r>
          </a:p>
          <a:p>
            <a:pPr algn="just"/>
            <a:r>
              <a:rPr lang="en-AU" sz="1200" dirty="0"/>
              <a:t>CSIRO will host annually up to 100 visiting PhD students for maximum period of 24 months;</a:t>
            </a:r>
          </a:p>
          <a:p>
            <a:pPr algn="just"/>
            <a:r>
              <a:rPr lang="en-AU" sz="1200" dirty="0"/>
              <a:t>CSIRO will host annually up to 25 visiting scholars for maximum period of 12 months;</a:t>
            </a:r>
          </a:p>
          <a:p>
            <a:pPr marL="0" indent="0" algn="just">
              <a:buNone/>
            </a:pPr>
            <a:r>
              <a:rPr lang="en-AU" sz="1200" dirty="0"/>
              <a:t>Fields of Cooperation:</a:t>
            </a:r>
          </a:p>
          <a:p>
            <a:pPr algn="just"/>
            <a:r>
              <a:rPr lang="en-AU" sz="1200" dirty="0"/>
              <a:t>Mutually decide to collaborate in priority areas identified by CSC and CSIRO</a:t>
            </a:r>
          </a:p>
          <a:p>
            <a:pPr marL="0" indent="0" algn="just">
              <a:buNone/>
            </a:pPr>
            <a:endParaRPr lang="en-AU" sz="1200" dirty="0"/>
          </a:p>
          <a:p>
            <a:pPr marL="0" indent="0" algn="just">
              <a:buNone/>
            </a:pPr>
            <a:r>
              <a:rPr lang="en-AU" sz="2200" dirty="0"/>
              <a:t>Entry Criteria </a:t>
            </a:r>
          </a:p>
          <a:p>
            <a:pPr algn="just"/>
            <a:r>
              <a:rPr lang="en-AU" sz="1600" u="sng" dirty="0"/>
              <a:t>Selection criteria set by CSIRO</a:t>
            </a:r>
          </a:p>
          <a:p>
            <a:pPr marL="228600" indent="-228600">
              <a:buFont typeface="+mj-lt"/>
              <a:buAutoNum type="arabicPeriod"/>
            </a:pPr>
            <a:r>
              <a:rPr lang="en-AU" sz="1200" dirty="0"/>
              <a:t>Host has the support from host’s Business Unit ( e.g. BU manager), as “operational costs” occurred of having students at sites (e.g. access to computers, office, lab space etc.);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AU" sz="1200" dirty="0"/>
              <a:t>Host is confident in the English proficiency of the chosen nominee;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AU" sz="1200" dirty="0"/>
              <a:t>The chosen nominee has also been nominated by their research institution.</a:t>
            </a:r>
          </a:p>
          <a:p>
            <a:pPr algn="just"/>
            <a:r>
              <a:rPr lang="en-AU" sz="1600" u="sng" dirty="0"/>
              <a:t>Selection criteria set by CSC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The strength of applicants’ research proposal;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A recommendation from applicants’ research institution;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The applicants’ research background and previous research achievements; 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Confirmation from supervisors that the applicants’ English proficiency is adequate to undertake the exchange.</a:t>
            </a:r>
          </a:p>
          <a:p>
            <a:pPr algn="just"/>
            <a:endParaRPr lang="en-AU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3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9344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30" y="425375"/>
            <a:ext cx="7380312" cy="852487"/>
          </a:xfrm>
        </p:spPr>
        <p:txBody>
          <a:bodyPr>
            <a:normAutofit/>
          </a:bodyPr>
          <a:lstStyle/>
          <a:p>
            <a:r>
              <a:rPr lang="en-AU" dirty="0"/>
              <a:t>Key Points of MoU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30" y="1124744"/>
            <a:ext cx="8173665" cy="46805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AU" sz="2200" dirty="0"/>
          </a:p>
          <a:p>
            <a:pPr marL="0" indent="0" algn="just">
              <a:buNone/>
            </a:pPr>
            <a:r>
              <a:rPr lang="en-AU" sz="2200" dirty="0"/>
              <a:t>Application and Selection Procedures</a:t>
            </a:r>
            <a:endParaRPr lang="en-AU" sz="1200" dirty="0"/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Candidates apply for admission directly to CSIRO; 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CSIRO assesses the candidates;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CSIRO provides CSC the list of chosen candidates with a copy of a letter of invitation before </a:t>
            </a:r>
            <a:r>
              <a:rPr lang="en-AU" sz="1200" b="1" dirty="0"/>
              <a:t>1</a:t>
            </a:r>
            <a:r>
              <a:rPr lang="en-AU" sz="1200" b="1" baseline="30000" dirty="0"/>
              <a:t>st</a:t>
            </a:r>
            <a:r>
              <a:rPr lang="en-AU" sz="1200" b="1" dirty="0"/>
              <a:t> January </a:t>
            </a:r>
            <a:r>
              <a:rPr lang="en-AU" sz="1200" dirty="0"/>
              <a:t>each year- this is under condition subject to CSC’s selection criteria;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With acceptance of CSIRO, candidate applies to CSC. For 2020,  the timeline is between  </a:t>
            </a:r>
            <a:r>
              <a:rPr lang="en-AU" sz="1200" b="1" dirty="0"/>
              <a:t>10</a:t>
            </a:r>
            <a:r>
              <a:rPr lang="en-AU" sz="1200" b="1" baseline="30000" dirty="0"/>
              <a:t>th</a:t>
            </a:r>
            <a:r>
              <a:rPr lang="en-AU" sz="1200" b="1" dirty="0"/>
              <a:t> -31</a:t>
            </a:r>
            <a:r>
              <a:rPr lang="en-AU" sz="1200" b="1" baseline="30000" dirty="0"/>
              <a:t>st</a:t>
            </a:r>
            <a:r>
              <a:rPr lang="en-AU" sz="1200" b="1" dirty="0"/>
              <a:t> March 2020 </a:t>
            </a:r>
            <a:r>
              <a:rPr lang="en-AU" sz="1200" dirty="0"/>
              <a:t>for visiting PhD students and </a:t>
            </a:r>
            <a:r>
              <a:rPr lang="en-AU" sz="1200" b="1" dirty="0"/>
              <a:t>1</a:t>
            </a:r>
            <a:r>
              <a:rPr lang="en-AU" sz="1200" b="1" baseline="30000" dirty="0"/>
              <a:t>st</a:t>
            </a:r>
            <a:r>
              <a:rPr lang="en-AU" sz="1200" b="1" dirty="0"/>
              <a:t> -10</a:t>
            </a:r>
            <a:r>
              <a:rPr lang="en-AU" sz="1200" b="1" baseline="30000" dirty="0"/>
              <a:t>th</a:t>
            </a:r>
            <a:r>
              <a:rPr lang="en-AU" sz="1200" b="1" dirty="0"/>
              <a:t> January 2020 </a:t>
            </a:r>
            <a:r>
              <a:rPr lang="en-AU" sz="1200" dirty="0"/>
              <a:t>for visiting scholars;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CSC assesses the candidates and informs the candidates of the outcome. For 2020, the outcome announcement will be made in </a:t>
            </a:r>
            <a:r>
              <a:rPr lang="en-AU" sz="1200" b="1" dirty="0"/>
              <a:t>May</a:t>
            </a:r>
            <a:r>
              <a:rPr lang="en-AU" sz="1200" dirty="0"/>
              <a:t> for visiting PhD students and </a:t>
            </a:r>
            <a:r>
              <a:rPr lang="en-AU" sz="1200" b="1" dirty="0"/>
              <a:t>March</a:t>
            </a:r>
            <a:r>
              <a:rPr lang="en-AU" sz="1200" dirty="0"/>
              <a:t> for visiting scholars.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AU" sz="1200" dirty="0"/>
              <a:t>The successful candidates sign the Student Agreement with CSIRO.</a:t>
            </a:r>
            <a:endParaRPr lang="en-AU" sz="2200" dirty="0"/>
          </a:p>
          <a:p>
            <a:pPr marL="0" indent="0" algn="just">
              <a:buNone/>
            </a:pPr>
            <a:endParaRPr lang="en-AU" sz="1200" dirty="0"/>
          </a:p>
          <a:p>
            <a:pPr marL="0" indent="0" algn="just">
              <a:buNone/>
            </a:pPr>
            <a:r>
              <a:rPr lang="en-AU" sz="2200" dirty="0"/>
              <a:t>Funding Model</a:t>
            </a:r>
            <a:endParaRPr lang="en-AU" sz="1200" dirty="0"/>
          </a:p>
          <a:p>
            <a:pPr algn="just"/>
            <a:r>
              <a:rPr lang="en-AU" sz="1200" dirty="0"/>
              <a:t>CSC provides living allowance, return airfare, visa application fees;</a:t>
            </a:r>
          </a:p>
          <a:p>
            <a:pPr algn="just"/>
            <a:r>
              <a:rPr lang="en-AU" sz="1200" dirty="0"/>
              <a:t>CSIRO provides resources, equipment, office space, lab, computer, network, library facilities etc outlined in CSIRO acceptance.</a:t>
            </a:r>
            <a:endParaRPr lang="en-AU" sz="2200" dirty="0"/>
          </a:p>
          <a:p>
            <a:pPr marL="0" indent="0" algn="just">
              <a:buNone/>
            </a:pPr>
            <a:endParaRPr lang="en-AU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4</a:t>
            </a:fld>
            <a:r>
              <a:rPr lang="en-AU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2245892"/>
      </p:ext>
    </p:extLst>
  </p:cSld>
  <p:clrMapOvr>
    <a:masterClrMapping/>
  </p:clrMapOvr>
</p:sld>
</file>

<file path=ppt/theme/theme1.xml><?xml version="1.0" encoding="utf-8"?>
<a:theme xmlns:a="http://schemas.openxmlformats.org/drawingml/2006/main" name="CSIRO_PowerPoint_120322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326</Words>
  <Application>Microsoft Office PowerPoint</Application>
  <PresentationFormat>On-screen Show (4:3)</PresentationFormat>
  <Paragraphs>46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CSIRO_PowerPoint_120322</vt:lpstr>
      <vt:lpstr>PowerPoint Presentation</vt:lpstr>
      <vt:lpstr>Background of  Chinas Scholarship council (CSC) and CSIRO relationship</vt:lpstr>
      <vt:lpstr>Key Points of MoU</vt:lpstr>
      <vt:lpstr>Key Points of MoU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Tian, Helen (Global, Clayton)</dc:creator>
  <cp:lastModifiedBy>Tian, Helen (Global, Clayton)</cp:lastModifiedBy>
  <cp:revision>14</cp:revision>
  <dcterms:created xsi:type="dcterms:W3CDTF">2020-02-18T02:59:17Z</dcterms:created>
  <dcterms:modified xsi:type="dcterms:W3CDTF">2020-03-04T02:50:09Z</dcterms:modified>
</cp:coreProperties>
</file>